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7" r:id="rId2"/>
    <p:sldId id="296" r:id="rId3"/>
    <p:sldId id="298" r:id="rId4"/>
    <p:sldId id="258" r:id="rId5"/>
    <p:sldId id="299" r:id="rId6"/>
    <p:sldId id="300" r:id="rId7"/>
    <p:sldId id="301" r:id="rId8"/>
    <p:sldId id="302" r:id="rId9"/>
    <p:sldId id="259" r:id="rId10"/>
    <p:sldId id="260" r:id="rId11"/>
    <p:sldId id="303" r:id="rId12"/>
    <p:sldId id="304" r:id="rId13"/>
    <p:sldId id="261" r:id="rId14"/>
    <p:sldId id="262" r:id="rId15"/>
    <p:sldId id="263" r:id="rId16"/>
    <p:sldId id="265" r:id="rId17"/>
    <p:sldId id="266" r:id="rId18"/>
    <p:sldId id="267" r:id="rId19"/>
    <p:sldId id="268" r:id="rId20"/>
    <p:sldId id="270" r:id="rId21"/>
    <p:sldId id="269" r:id="rId22"/>
    <p:sldId id="271" r:id="rId23"/>
    <p:sldId id="272" r:id="rId24"/>
    <p:sldId id="273" r:id="rId25"/>
    <p:sldId id="274" r:id="rId26"/>
    <p:sldId id="305" r:id="rId27"/>
    <p:sldId id="275" r:id="rId28"/>
    <p:sldId id="276" r:id="rId29"/>
    <p:sldId id="306" r:id="rId30"/>
    <p:sldId id="307" r:id="rId31"/>
    <p:sldId id="308" r:id="rId32"/>
    <p:sldId id="309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311" r:id="rId46"/>
    <p:sldId id="289" r:id="rId47"/>
    <p:sldId id="290" r:id="rId48"/>
    <p:sldId id="312" r:id="rId49"/>
    <p:sldId id="313" r:id="rId50"/>
    <p:sldId id="291" r:id="rId51"/>
    <p:sldId id="292" r:id="rId52"/>
    <p:sldId id="293" r:id="rId53"/>
    <p:sldId id="294" r:id="rId54"/>
    <p:sldId id="31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478" autoAdjust="0"/>
  </p:normalViewPr>
  <p:slideViewPr>
    <p:cSldViewPr>
      <p:cViewPr varScale="1">
        <p:scale>
          <a:sx n="164" d="100"/>
          <a:sy n="164" d="100"/>
        </p:scale>
        <p:origin x="426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3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712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Its use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however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depends </a:t>
                </a:r>
                <a:r>
                  <a:rPr lang="en-US" sz="3200" b="1" dirty="0"/>
                  <a:t>on the ability to factor the </a:t>
                </a:r>
                <a:r>
                  <a:rPr lang="en-US" sz="3200" b="1" dirty="0" smtClean="0"/>
                  <a:t>denominator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to find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𝐩𝐚𝐫𝐭𝐢𝐚𝐥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𝐟𝐫𝐚𝐜𝐭𝐢𝐨𝐧𝐬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1287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968809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this section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you will study techniques for finding partial fraction decompositions.</a:t>
            </a:r>
          </a:p>
        </p:txBody>
      </p:sp>
    </p:spTree>
    <p:extLst>
      <p:ext uri="{BB962C8B-B14F-4D97-AF65-F5344CB8AC3E}">
        <p14:creationId xmlns:p14="http://schemas.microsoft.com/office/powerpoint/2010/main" val="254202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𝐇𝐢𝐬𝐭𝐨𝐫𝐢𝐜𝐚𝐥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The method of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𝐩𝐚𝐫𝐭𝐢𝐚𝐥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𝐟𝐫𝐚𝐜𝐭𝐢𝐨𝐧𝐬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was </a:t>
                </a:r>
                <a:r>
                  <a:rPr lang="en-US" sz="2800" b="1" dirty="0" smtClean="0"/>
                  <a:t>introduced by </a:t>
                </a:r>
                <a:r>
                  <a:rPr lang="en-US" sz="2800" b="1" dirty="0"/>
                  <a:t>John Bernoulli</a:t>
                </a:r>
                <a:r>
                  <a:rPr lang="en-US" sz="2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2800" b="1" dirty="0"/>
                  <a:t> a </a:t>
                </a:r>
                <a:r>
                  <a:rPr lang="en-US" sz="2800" b="1" dirty="0" smtClean="0"/>
                  <a:t>Swiss mathematician </a:t>
                </a:r>
                <a:r>
                  <a:rPr lang="en-US" sz="2800" b="1" dirty="0"/>
                  <a:t>who </a:t>
                </a:r>
                <a:r>
                  <a:rPr lang="en-US" sz="2800" b="1" dirty="0" smtClean="0"/>
                  <a:t>was instrumental </a:t>
                </a:r>
                <a:r>
                  <a:rPr lang="en-US" sz="2800" b="1" dirty="0"/>
                  <a:t>in the </a:t>
                </a:r>
                <a:r>
                  <a:rPr lang="en-US" sz="2800" b="1" dirty="0" smtClean="0"/>
                  <a:t>early development </a:t>
                </a:r>
                <a:r>
                  <a:rPr lang="en-US" sz="2800" b="1" dirty="0"/>
                  <a:t>of calculus.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69989"/>
              </a:xfrm>
              <a:prstGeom prst="rect">
                <a:avLst/>
              </a:prstGeom>
              <a:blipFill>
                <a:blip r:embed="rId2"/>
                <a:stretch>
                  <a:fillRect l="-1333" r="-1333" b="-2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2895600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smtClean="0"/>
              <a:t>John Bernoulli </a:t>
            </a:r>
            <a:r>
              <a:rPr lang="en-US" sz="2800" b="1" dirty="0"/>
              <a:t>was a professor </a:t>
            </a:r>
            <a:r>
              <a:rPr lang="en-US" sz="2800" b="1" dirty="0" smtClean="0"/>
              <a:t>at the </a:t>
            </a:r>
            <a:r>
              <a:rPr lang="en-US" sz="2800" b="1" dirty="0"/>
              <a:t>University of Basel </a:t>
            </a:r>
            <a:r>
              <a:rPr lang="en-US" sz="2800" b="1" dirty="0" smtClean="0"/>
              <a:t>and taught </a:t>
            </a:r>
            <a:r>
              <a:rPr lang="en-US" sz="2800" b="1" dirty="0"/>
              <a:t>many </a:t>
            </a:r>
            <a:r>
              <a:rPr lang="en-US" sz="2800" b="1" dirty="0" smtClean="0"/>
              <a:t>outstanding students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800" b="1" dirty="0"/>
              <a:t> the most famous </a:t>
            </a:r>
            <a:r>
              <a:rPr lang="en-US" sz="2800" b="1" dirty="0" smtClean="0"/>
              <a:t>of whom </a:t>
            </a:r>
            <a:r>
              <a:rPr lang="en-US" sz="2800" b="1" dirty="0"/>
              <a:t>was Leonhard Euler.</a:t>
            </a:r>
          </a:p>
        </p:txBody>
      </p:sp>
    </p:spTree>
    <p:extLst>
      <p:ext uri="{BB962C8B-B14F-4D97-AF65-F5344CB8AC3E}">
        <p14:creationId xmlns:p14="http://schemas.microsoft.com/office/powerpoint/2010/main" val="13329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2264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In precalculus</a:t>
                </a:r>
                <a:r>
                  <a:rPr lang="en-US" sz="28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2800" b="1" dirty="0" smtClean="0"/>
                  <a:t> you </a:t>
                </a:r>
                <a:r>
                  <a:rPr lang="en-US" sz="2800" b="1" dirty="0"/>
                  <a:t>learned how to </a:t>
                </a:r>
                <a:r>
                  <a:rPr lang="en-US" sz="2800" b="1" dirty="0" smtClean="0"/>
                  <a:t>combine functions </a:t>
                </a:r>
                <a:r>
                  <a:rPr lang="en-US" sz="2800" b="1" dirty="0"/>
                  <a:t>such </a:t>
                </a:r>
                <a:r>
                  <a:rPr lang="en-US" sz="2800" b="1" dirty="0" smtClean="0"/>
                  <a:t>as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264146"/>
              </a:xfrm>
              <a:prstGeom prst="rect">
                <a:avLst/>
              </a:prstGeom>
              <a:blipFill>
                <a:blip r:embed="rId2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092005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The method of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𝐩𝐚𝐫𝐭𝐢𝐚𝐥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𝐟𝐫𝐚𝐜𝐭𝐢𝐨𝐧𝐬</m:t>
                    </m:r>
                  </m:oMath>
                </a14:m>
                <a:r>
                  <a:rPr lang="en-US" sz="2800" b="1" dirty="0" smtClean="0"/>
                  <a:t> shows you </a:t>
                </a:r>
                <a:r>
                  <a:rPr lang="en-US" sz="2800" b="1" dirty="0"/>
                  <a:t>how to reverse </a:t>
                </a:r>
                <a:r>
                  <a:rPr lang="en-US" sz="2800" b="1" dirty="0" smtClean="0"/>
                  <a:t>this process</a:t>
                </a:r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92005"/>
                <a:ext cx="9144000" cy="1384995"/>
              </a:xfrm>
              <a:prstGeom prst="rect">
                <a:avLst/>
              </a:prstGeom>
              <a:blipFill>
                <a:blip r:embed="rId3"/>
                <a:stretch>
                  <a:fillRect l="-1333" r="-1333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Recall from algebra that every polynomial with real coefficients can be </a:t>
            </a:r>
            <a:r>
              <a:rPr lang="en-US" sz="3200" b="1" dirty="0" smtClean="0"/>
              <a:t>factored into </a:t>
            </a:r>
            <a:r>
              <a:rPr lang="en-US" sz="3200" b="1" dirty="0"/>
              <a:t>linear and irreducible quadratic factors.</a:t>
            </a:r>
          </a:p>
        </p:txBody>
      </p:sp>
    </p:spTree>
    <p:extLst>
      <p:ext uri="{BB962C8B-B14F-4D97-AF65-F5344CB8AC3E}">
        <p14:creationId xmlns:p14="http://schemas.microsoft.com/office/powerpoint/2010/main" val="167181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169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:r>
                  <a:rPr lang="en-US" sz="3200" b="1" dirty="0" smtClean="0"/>
                  <a:t>polynomial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can be written </a:t>
                </a:r>
                <a:r>
                  <a:rPr lang="en-US" sz="3200" b="1" dirty="0" smtClean="0"/>
                  <a:t>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69842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264849"/>
                <a:ext cx="9144000" cy="92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4849"/>
                <a:ext cx="9144000" cy="9261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304269"/>
                <a:ext cx="9144000" cy="953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4269"/>
                <a:ext cx="9144000" cy="953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410200"/>
                <a:ext cx="9144000" cy="92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10200"/>
                <a:ext cx="9144000" cy="926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1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201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is a linear factor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is a repeated linear factor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is an irreducible quadratic factor.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01949"/>
              </a:xfrm>
              <a:prstGeom prst="rect">
                <a:avLst/>
              </a:prstGeom>
              <a:blipFill>
                <a:blip r:embed="rId2"/>
                <a:stretch>
                  <a:fillRect l="-1667" r="-1667" b="-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2348368"/>
                <a:ext cx="9144000" cy="450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Using this factorization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write the partial </a:t>
                </a:r>
                <a:r>
                  <a:rPr lang="en-US" sz="3200" b="1" dirty="0" smtClean="0"/>
                  <a:t>fraction decomposition </a:t>
                </a:r>
                <a:r>
                  <a:rPr lang="en-US" sz="3200" b="1" dirty="0"/>
                  <a:t>of the rational </a:t>
                </a:r>
                <a:r>
                  <a:rPr lang="en-US" sz="3200" b="1" dirty="0" smtClean="0"/>
                  <a:t>expression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is a polynomial of degree less than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as shown below.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8368"/>
                <a:ext cx="9144000" cy="4509632"/>
              </a:xfrm>
              <a:prstGeom prst="rect">
                <a:avLst/>
              </a:prstGeom>
              <a:blipFill>
                <a:blip r:embed="rId3"/>
                <a:stretch>
                  <a:fillRect l="-1667" r="-1667" b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77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22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                             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𝑫𝒙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22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34828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Based on the observations given above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 smtClean="0"/>
              <a:t> we can propose the following decomposition scheme of rational functions into partial fractions.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393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827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AutoNum type="arabicPeriod"/>
                </a:pP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Divide if improper</a:t>
                </a:r>
                <a:r>
                  <a:rPr lang="en-US" sz="3200" b="1" dirty="0" smtClean="0"/>
                  <a:t>: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3200" b="1" dirty="0" smtClean="0"/>
                  <a:t> </a:t>
                </a:r>
                <a:r>
                  <a:rPr lang="en-US" sz="3200" b="1" dirty="0"/>
                  <a:t>is an improper fraction </a:t>
                </a:r>
                <a:r>
                  <a:rPr lang="en-US" sz="3200" b="1" dirty="0" smtClean="0"/>
                  <a:t>(i.e. the</a:t>
                </a:r>
                <a:r>
                  <a:rPr lang="ru-RU" sz="3200" b="1" dirty="0" smtClean="0"/>
                  <a:t> </a:t>
                </a:r>
                <a:r>
                  <a:rPr lang="en-US" sz="3200" b="1" dirty="0" smtClean="0"/>
                  <a:t>degree </a:t>
                </a:r>
                <a:r>
                  <a:rPr lang="en-US" sz="3200" b="1" dirty="0"/>
                  <a:t>of the numerator is greater than or equal to the degree of the </a:t>
                </a:r>
                <a:r>
                  <a:rPr lang="en-US" sz="3200" b="1" dirty="0" smtClean="0"/>
                  <a:t>denominator)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ru-RU" sz="3200" b="1" dirty="0" smtClean="0"/>
                  <a:t> </a:t>
                </a:r>
                <a:r>
                  <a:rPr lang="en-US" sz="3200" b="1" dirty="0" smtClean="0"/>
                  <a:t>divide </a:t>
                </a:r>
                <a:r>
                  <a:rPr lang="en-US" sz="3200" b="1" dirty="0"/>
                  <a:t>the denominator into the numerator to </a:t>
                </a:r>
                <a:r>
                  <a:rPr lang="en-US" sz="3200" b="1" dirty="0" smtClean="0"/>
                  <a:t>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𝐩𝐨𝐥𝐲𝐧𝐨𝐦𝐢𝐚𝐥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where  </a:t>
                </a:r>
                <a:r>
                  <a:rPr lang="en-US" sz="3200" b="1" dirty="0"/>
                  <a:t>the degree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less than the degree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827575"/>
              </a:xfrm>
              <a:prstGeom prst="rect">
                <a:avLst/>
              </a:prstGeom>
              <a:blipFill>
                <a:blip r:embed="rId2"/>
                <a:stretch>
                  <a:fillRect l="-2133" r="-1667"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4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Then apply steps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sz="32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sz="32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sz="32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 to the proper rational </a:t>
                </a:r>
                <a:r>
                  <a:rPr lang="en-US" sz="3200" b="1" dirty="0" smtClean="0"/>
                  <a:t>expression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2781"/>
              </a:xfrm>
              <a:prstGeom prst="rect">
                <a:avLst/>
              </a:prstGeom>
              <a:blipFill>
                <a:blip r:embed="rId2"/>
                <a:stretch>
                  <a:fillRect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1804150"/>
                <a:ext cx="9144000" cy="3225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Factor denominator</a:t>
                </a:r>
                <a:r>
                  <a:rPr lang="en-US" sz="3200" b="1" dirty="0"/>
                  <a:t>: Completely factor the denominator into factors </a:t>
                </a:r>
                <a:r>
                  <a:rPr lang="en-US" sz="3200" b="1" dirty="0" smtClean="0"/>
                  <a:t>of the 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𝒑𝒙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</a:t>
                </a:r>
                <a:r>
                  <a:rPr lang="en-US" sz="3200" b="1" dirty="0" smtClean="0"/>
                  <a:t>   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irreducible.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4150"/>
                <a:ext cx="9144000" cy="3225050"/>
              </a:xfrm>
              <a:prstGeom prst="rect">
                <a:avLst/>
              </a:prstGeom>
              <a:blipFill>
                <a:blip r:embed="rId3"/>
                <a:stretch>
                  <a:fillRect l="-2133" r="-1667" b="-3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24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053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Linear factors</a:t>
                </a:r>
                <a:r>
                  <a:rPr lang="en-US" sz="3200" b="1" dirty="0"/>
                  <a:t>: For each factor of the </a:t>
                </a:r>
                <a:r>
                  <a:rPr lang="en-US" sz="3200" b="1" dirty="0" smtClean="0"/>
                  <a:t>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𝒑𝒙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</a:t>
                </a:r>
                <a:r>
                  <a:rPr lang="en-US" sz="3200" b="1" dirty="0"/>
                  <a:t>partial </a:t>
                </a:r>
                <a:r>
                  <a:rPr lang="en-US" sz="3200" b="1" dirty="0" smtClean="0"/>
                  <a:t>fraction decomposition </a:t>
                </a:r>
                <a:r>
                  <a:rPr lang="en-US" sz="3200" b="1" dirty="0"/>
                  <a:t>must include the following sum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 smtClean="0"/>
                  <a:t> fractions: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𝒑𝒙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𝒑𝒙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53546"/>
              </a:xfrm>
              <a:prstGeom prst="rect">
                <a:avLst/>
              </a:prstGeom>
              <a:blipFill>
                <a:blip r:embed="rId2"/>
                <a:stretch>
                  <a:fillRect l="-20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0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30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Quadratic factors</a:t>
                </a:r>
                <a:r>
                  <a:rPr lang="en-US" sz="3200" b="1" dirty="0"/>
                  <a:t>: For each factor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sSup>
                              <m:sSupPr>
                                <m:ctrlP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𝒃𝒙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the </a:t>
                </a:r>
                <a:r>
                  <a:rPr lang="en-US" sz="3200" b="1" dirty="0"/>
                  <a:t>partial fraction decomposition must include the following sum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fractions: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𝒃𝒙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𝒃𝒙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30599"/>
              </a:xfrm>
              <a:prstGeom prst="rect">
                <a:avLst/>
              </a:prstGeom>
              <a:blipFill>
                <a:blip r:embed="rId2"/>
                <a:stretch>
                  <a:fillRect l="-20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24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04800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</a:t>
            </a: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Fractions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58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𝐋𝐢𝐧𝐞𝐚𝐫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𝐅𝐚𝐜𝐭𝐨𝐫𝐬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Algebraic techniques for determining the constants in the numerators of a </a:t>
                </a:r>
                <a:r>
                  <a:rPr lang="en-US" sz="3200" b="1" dirty="0" smtClean="0"/>
                  <a:t>partial fraction </a:t>
                </a:r>
                <a:r>
                  <a:rPr lang="en-US" sz="3200" b="1" dirty="0"/>
                  <a:t>decomposition with linear or repeated linear factors are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𝐄𝐱𝐚𝐦𝐩𝐥𝐞𝐬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58877"/>
              </a:xfrm>
              <a:prstGeom prst="rect">
                <a:avLst/>
              </a:prstGeom>
              <a:blipFill>
                <a:blip r:embed="rId2"/>
                <a:stretch>
                  <a:fillRect l="-1667" r="-1667" b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91000"/>
                <a:ext cx="9144000" cy="2503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Distinct Linear 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Factors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Write the partial fraction decomposition </a:t>
                </a:r>
                <a:r>
                  <a:rPr lang="en-US" sz="3200" b="1" dirty="0" smtClean="0"/>
                  <a:t>for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50305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41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</a:t>
                </a:r>
                <a:r>
                  <a:rPr lang="en-US" sz="3200" b="1" dirty="0"/>
                  <a:t>should include one </a:t>
                </a:r>
                <a:r>
                  <a:rPr lang="en-US" sz="3200" b="1" dirty="0" smtClean="0"/>
                  <a:t>partial fraction </a:t>
                </a:r>
                <a:r>
                  <a:rPr lang="en-US" sz="3200" b="1" dirty="0"/>
                  <a:t>for each factor and </a:t>
                </a:r>
                <a:r>
                  <a:rPr lang="en-US" sz="3200" b="1" dirty="0" smtClean="0"/>
                  <a:t>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to be determined.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41178"/>
              </a:xfrm>
              <a:prstGeom prst="rect">
                <a:avLst/>
              </a:prstGeom>
              <a:blipFill>
                <a:blip r:embed="rId2"/>
                <a:stretch>
                  <a:fillRect l="-1667" r="-1667" b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91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Multiplying this equation </a:t>
                </a:r>
                <a:r>
                  <a:rPr lang="en-US" sz="3200" b="1" dirty="0" smtClean="0"/>
                  <a:t>by </a:t>
                </a:r>
                <a:r>
                  <a:rPr lang="en-US" sz="3200" b="1" dirty="0"/>
                  <a:t>the least </a:t>
                </a:r>
                <a:r>
                  <a:rPr lang="en-US" sz="3200" b="1" dirty="0" smtClean="0"/>
                  <a:t>common denominator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 smtClean="0"/>
                  <a:t> yields </a:t>
                </a:r>
                <a:r>
                  <a:rPr lang="en-US" sz="3200" b="1" dirty="0"/>
                  <a:t>the basic </a:t>
                </a:r>
                <a:r>
                  <a:rPr lang="en-US" sz="3200" b="1" dirty="0" smtClean="0"/>
                  <a:t>equation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 smtClean="0"/>
                  <a:t>	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𝐁𝐚𝐬𝐢𝐜</m:t>
                      </m:r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𝐞𝐪𝐮𝐚𝐭𝐢𝐨𝐧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3198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473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this equation is to be true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all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can substitute any convenient </a:t>
                </a:r>
                <a:r>
                  <a:rPr lang="en-US" sz="3200" b="1" dirty="0" smtClean="0"/>
                  <a:t>values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obtain equations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734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14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most convenient values are the ones </a:t>
                </a:r>
                <a:r>
                  <a:rPr lang="en-US" sz="3200" b="1" dirty="0" smtClean="0"/>
                  <a:t>that make </a:t>
                </a:r>
                <a:r>
                  <a:rPr lang="en-US" sz="3200" b="1" dirty="0"/>
                  <a:t>particular factors equal </a:t>
                </a:r>
                <a:r>
                  <a:rPr lang="en-US" sz="3200" b="1" dirty="0" smtClean="0"/>
                  <a:t>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solve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:r>
                  <a:rPr lang="en-US" sz="3200" b="1" dirty="0" smtClean="0"/>
                  <a:t>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2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</a:t>
                </a:r>
                <a:r>
                  <a:rPr lang="en-US" sz="3200" b="1" dirty="0"/>
                  <a:t>solve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and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64009"/>
                <a:ext cx="9144000" cy="2969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</a:t>
                </a:r>
                <a:r>
                  <a:rPr lang="en-US" sz="3200" b="1" dirty="0"/>
                  <a:t>the decomposition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shown at the beginning of this section.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4009"/>
                <a:ext cx="9144000" cy="2969787"/>
              </a:xfrm>
              <a:prstGeom prst="rect">
                <a:avLst/>
              </a:prstGeom>
              <a:blipFill>
                <a:blip r:embed="rId3"/>
                <a:stretch>
                  <a:fillRect l="-1667" b="-3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09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method of partial fractions is practical only for </a:t>
                </a:r>
                <a:r>
                  <a:rPr lang="en-US" sz="3200" b="1" dirty="0" smtClean="0"/>
                  <a:t>integrals of </a:t>
                </a:r>
                <a:r>
                  <a:rPr lang="en-US" sz="3200" b="1" dirty="0"/>
                  <a:t>rational functions whose denominators factor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𝐧𝐢𝐜𝐞𝐥𝐲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800" t="-3050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19400"/>
                <a:ext cx="9144000" cy="3968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</a:t>
                </a:r>
                <a:r>
                  <a:rPr lang="en-US" sz="3200" b="1" dirty="0" smtClean="0"/>
                  <a:t>the denominator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were </a:t>
                </a:r>
                <a:r>
                  <a:rPr lang="en-US" sz="3200" b="1" dirty="0"/>
                  <a:t>changed </a:t>
                </a:r>
                <a:r>
                  <a:rPr lang="en-US" sz="3200" b="1" dirty="0" smtClean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its factorization </a:t>
                </a:r>
                <a:r>
                  <a:rPr lang="en-US" sz="3200" b="1" dirty="0" smtClean="0"/>
                  <a:t>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is too </a:t>
                </a:r>
                <a:r>
                  <a:rPr lang="en-US" sz="3200" b="1" dirty="0"/>
                  <a:t>cumbersome to use with partial fractions.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3968907"/>
              </a:xfrm>
              <a:prstGeom prst="rect">
                <a:avLst/>
              </a:prstGeom>
              <a:blipFill>
                <a:blip r:embed="rId3"/>
                <a:stretch>
                  <a:fillRect l="-1667" r="-67"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such cases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you should </a:t>
                </a:r>
                <a:r>
                  <a:rPr lang="en-US" sz="3200" b="1" dirty="0" smtClean="0"/>
                  <a:t>use completing </a:t>
                </a:r>
                <a:r>
                  <a:rPr lang="en-US" sz="3200" b="1" dirty="0"/>
                  <a:t>the square or a computer algebra system to perform the integration.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8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00400"/>
                <a:ext cx="9144000" cy="347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When you </a:t>
                </a:r>
                <a:r>
                  <a:rPr lang="en-US" sz="3200" b="1" dirty="0"/>
                  <a:t>do this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you should </a:t>
                </a:r>
                <a:r>
                  <a:rPr lang="en-US" sz="3200" b="1" dirty="0" smtClean="0"/>
                  <a:t>obtain</a:t>
                </a:r>
              </a:p>
              <a:p>
                <a:pPr algn="just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</m:ra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</m:rad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3471463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80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6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𝐑𝐞𝐩𝐞𝐚𝐭𝐞𝐝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𝐋𝐢𝐧𝐞𝐚𝐫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𝐅𝐚𝐜𝐭𝐨𝐫𝐬</m:t>
                    </m:r>
                  </m:oMath>
                </a14:m>
                <a:endParaRPr lang="en-US" sz="32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540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961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should include one fraction for each power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961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800" r="-1667" b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33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75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 we can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7522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13276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Multiplying the last equation by </a:t>
                </a:r>
                <a:r>
                  <a:rPr lang="en-US" sz="3200" b="1" dirty="0"/>
                  <a:t>the least common denominator yields the basic </a:t>
                </a:r>
                <a:r>
                  <a:rPr lang="en-US" sz="3200" b="1" dirty="0" smtClean="0"/>
                  <a:t>equation: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𝟓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𝑪𝒙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𝐁𝐚𝐬𝐢𝐜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𝐞𝐪𝐮𝐚𝐭𝐢𝐨𝐧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13276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31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187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solve for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 This eliminates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/>
                  <a:t> terms and </a:t>
                </a:r>
                <a:r>
                  <a:rPr lang="en-US" sz="3200" b="1" dirty="0" smtClean="0"/>
                  <a:t>yields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87476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572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solve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 This eliminates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/>
                  <a:t> terms and </a:t>
                </a:r>
                <a:r>
                  <a:rPr lang="en-US" sz="3200" b="1" dirty="0" smtClean="0"/>
                  <a:t>yields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2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Now we must solve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 smtClean="0"/>
                  <a:t> by choosing the convenient values of the variable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4"/>
                <a:stretch>
                  <a:fillRect l="-1667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68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81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𝐎𝐮𝐭𝐥𝐢𝐧𝐞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Understand the concept of partial fraction decomposition.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81549"/>
              </a:xfrm>
              <a:prstGeom prst="rect">
                <a:avLst/>
              </a:prstGeom>
              <a:blipFill>
                <a:blip r:embed="rId2"/>
                <a:stretch>
                  <a:fillRect l="-1533" r="-1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673409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Use partial fraction decomposition with linear factors to integrate rational functions.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196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Use partial fraction decomposition with quadratic factors to integrate </a:t>
            </a:r>
            <a:r>
              <a:rPr lang="en-US" sz="3200" b="1" dirty="0" smtClean="0"/>
              <a:t>rational functions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6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most convenient choices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have been used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so to find the value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you </a:t>
                </a:r>
                <a:r>
                  <a:rPr lang="en-US" sz="3200" b="1" dirty="0" smtClean="0"/>
                  <a:t>can use </a:t>
                </a:r>
                <a:r>
                  <a:rPr lang="en-US" sz="3200" b="1" dirty="0"/>
                  <a:t>any other value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along with the calculated values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667" t="-2410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664009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Using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 smtClean="0"/>
                  <a:t> produces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4009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13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75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it follows </a:t>
                </a:r>
                <a:r>
                  <a:rPr lang="en-US" sz="3200" b="1" dirty="0" smtClean="0"/>
                  <a:t>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7522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83009"/>
                <a:ext cx="9144000" cy="357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And our indefinite integral takes the form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𝟗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009"/>
                <a:ext cx="9144000" cy="3572325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70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7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…=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num>
                            <m:den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765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86000"/>
                <a:ext cx="9144000" cy="847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  <m:func>
                        <m:func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𝟗</m:t>
                      </m:r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8477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432290"/>
                <a:ext cx="9144000" cy="121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…=</m:t>
                      </m:r>
                      <m:func>
                        <m:func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2290"/>
                <a:ext cx="9144000" cy="1215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740254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/>
              <a:t>Try checking this result by differentiating. Include algebra in your check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800" b="1" dirty="0"/>
              <a:t> </a:t>
            </a:r>
            <a:r>
              <a:rPr lang="en-US" sz="2800" b="1" dirty="0" smtClean="0"/>
              <a:t>simplifying the </a:t>
            </a:r>
            <a:r>
              <a:rPr lang="en-US" sz="2800" b="1" dirty="0"/>
              <a:t>derivative until you have obtained the original integrand.</a:t>
            </a:r>
          </a:p>
        </p:txBody>
      </p:sp>
    </p:spTree>
    <p:extLst>
      <p:ext uri="{BB962C8B-B14F-4D97-AF65-F5344CB8AC3E}">
        <p14:creationId xmlns:p14="http://schemas.microsoft.com/office/powerpoint/2010/main" val="26712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 Note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Most </a:t>
                </a:r>
                <a:r>
                  <a:rPr lang="en-US" sz="3200" b="1" dirty="0" smtClean="0"/>
                  <a:t>computer algebra systems </a:t>
                </a:r>
                <a:r>
                  <a:rPr lang="en-US" sz="3200" b="1" dirty="0"/>
                  <a:t>such </a:t>
                </a:r>
                <a:r>
                  <a:rPr lang="en-US" sz="3200" b="1" dirty="0" smtClean="0"/>
                  <a:t>as 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MatLab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Maple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Mathematica</a:t>
                </a:r>
                <a:r>
                  <a:rPr lang="en-US" sz="3200" b="1" dirty="0" smtClean="0"/>
                  <a:t> can be used </a:t>
                </a:r>
                <a:r>
                  <a:rPr lang="en-US" sz="3200" b="1" dirty="0"/>
                  <a:t>to convert a rational function </a:t>
                </a:r>
                <a:r>
                  <a:rPr lang="en-US" sz="3200" b="1" dirty="0" smtClean="0"/>
                  <a:t>to its </a:t>
                </a:r>
                <a:r>
                  <a:rPr lang="en-US" sz="3200" b="1" dirty="0"/>
                  <a:t>partial fraction decomposition.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800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032409"/>
                <a:ext cx="91440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using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𝐌𝐚𝐭𝐡𝐞𝐦𝐚𝐭𝐢𝐜𝐚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you </a:t>
                </a:r>
                <a:r>
                  <a:rPr lang="en-US" sz="3200" b="1" dirty="0" smtClean="0"/>
                  <a:t>obtain the partial fraction decomposition by invoking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Apart[(</a:t>
                </a:r>
                <a:r>
                  <a:rPr lang="en-US" sz="28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5x^2+20x+6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)/(</a:t>
                </a:r>
                <a:r>
                  <a:rPr lang="en-US" sz="28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x^3+2x^2+x),x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2409"/>
                <a:ext cx="9144000" cy="2215991"/>
              </a:xfrm>
              <a:prstGeom prst="rect">
                <a:avLst/>
              </a:prstGeom>
              <a:blipFill>
                <a:blip r:embed="rId3"/>
                <a:stretch>
                  <a:fillRect l="-1667" r="-1667" b="-4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8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is necessary to make as many substitutions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as there are </a:t>
                </a:r>
                <a:r>
                  <a:rPr lang="en-US" sz="3200" b="1" dirty="0" smtClean="0"/>
                  <a:t>unknowns to </a:t>
                </a:r>
                <a:r>
                  <a:rPr lang="en-US" sz="3200" b="1" dirty="0"/>
                  <a:t>be </a:t>
                </a:r>
                <a:r>
                  <a:rPr lang="en-US" sz="3200" b="1" dirty="0" smtClean="0"/>
                  <a:t>determined: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283009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three </a:t>
                </a:r>
                <a:r>
                  <a:rPr lang="en-US" sz="3200" b="1" dirty="0" smtClean="0"/>
                  <a:t>substitutions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) were made to solve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009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09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𝐐𝐮𝐚𝐝𝐫𝐚𝐭𝐢𝐜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𝐅𝐚𝐜𝐭𝐨𝐫𝐬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using the method of partial fractions with </a:t>
                </a:r>
                <a:r>
                  <a:rPr lang="en-US" sz="3200" b="1" dirty="0" smtClean="0"/>
                  <a:t>linear factors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 convenient </a:t>
                </a:r>
                <a:r>
                  <a:rPr lang="en-US" sz="3200" b="1" dirty="0"/>
                  <a:t>choice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immediately </a:t>
                </a:r>
                <a:r>
                  <a:rPr lang="en-US" sz="3200" b="1" dirty="0"/>
                  <a:t>yields a value for one of the </a:t>
                </a:r>
                <a:r>
                  <a:rPr lang="en-US" sz="3200" b="1" dirty="0" smtClean="0"/>
                  <a:t>unknown coefficients: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3200" b="1" dirty="0" smtClean="0"/>
                  <a:t> 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7798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67881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With quadratic factors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a </a:t>
                </a:r>
                <a:r>
                  <a:rPr lang="en-US" sz="3200" b="1" dirty="0"/>
                  <a:t>system of linear equations usually has to be </a:t>
                </a:r>
                <a:r>
                  <a:rPr lang="en-US" sz="3200" b="1" dirty="0" smtClean="0"/>
                  <a:t>solved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lang="en-US" sz="3200" b="1" dirty="0" smtClean="0"/>
                  <a:t>regardless </a:t>
                </a:r>
                <a:r>
                  <a:rPr lang="en-US" sz="3200" b="1" dirty="0"/>
                  <a:t>of the choice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7881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82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60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𝐃𝐢𝐬𝐭𝐢𝐧𝐜𝐭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𝐋𝐢𝐧𝐞𝐚𝐫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𝐐𝐮𝐚𝐝𝐫𝐚𝐭𝐢𝐜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𝐅𝐚𝐜𝐭𝐨𝐫𝐬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d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0406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64009"/>
                <a:ext cx="9144000" cy="2403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can factor the denominator as 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4009"/>
                <a:ext cx="9144000" cy="2403478"/>
              </a:xfrm>
              <a:prstGeom prst="rect">
                <a:avLst/>
              </a:prstGeom>
              <a:blipFill rotWithShape="0">
                <a:blip r:embed="rId3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3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8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Therefore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you </a:t>
                </a:r>
                <a:r>
                  <a:rPr lang="en-US" sz="3200" b="1" dirty="0"/>
                  <a:t>should include one partial fraction for each factor and </a:t>
                </a:r>
                <a:r>
                  <a:rPr lang="en-US" sz="3200" b="1" dirty="0" smtClean="0"/>
                  <a:t>write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86349"/>
              </a:xfrm>
              <a:prstGeom prst="rect">
                <a:avLst/>
              </a:prstGeom>
              <a:blipFill>
                <a:blip r:embed="rId2"/>
                <a:stretch>
                  <a:fillRect l="-1667" t="-259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44504"/>
                <a:ext cx="9144000" cy="323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Multiplying by the least common denominator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 smtClean="0"/>
                  <a:t> yields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𝐛𝐚𝐬𝐢𝐜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𝐞𝐪𝐮𝐚𝐭𝐢𝐨𝐧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4504"/>
                <a:ext cx="9144000" cy="323729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17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solve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:r>
                  <a:rPr lang="en-US" sz="3200" b="1" dirty="0" smtClean="0"/>
                  <a:t>obtain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solve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obtain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6670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At this point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yet to be determined.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l="-1667"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7338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can find these constants </a:t>
                </a:r>
                <a:r>
                  <a:rPr lang="en-US" sz="3200" b="1" dirty="0"/>
                  <a:t>by choosing two other values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solving the resulting system </a:t>
                </a:r>
                <a:r>
                  <a:rPr lang="en-US" sz="3200" b="1" dirty="0" smtClean="0"/>
                  <a:t>of linear </a:t>
                </a:r>
                <a:r>
                  <a:rPr lang="en-US" sz="3200" b="1" dirty="0"/>
                  <a:t>equations.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2308324"/>
              </a:xfrm>
              <a:prstGeom prst="rect">
                <a:avLst/>
              </a:prstGeom>
              <a:blipFill>
                <a:blip r:embed="rId5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3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using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can </a:t>
                </a:r>
                <a:r>
                  <a:rPr lang="en-US" sz="3200" b="1" dirty="0" smtClean="0"/>
                  <a:t>write: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80611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you have: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80611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31857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Solving the following linear system of equations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yields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18570"/>
                <a:ext cx="9144000" cy="3539430"/>
              </a:xfrm>
              <a:prstGeom prst="rect">
                <a:avLst/>
              </a:prstGeom>
              <a:blipFill>
                <a:blip r:embed="rId4"/>
                <a:stretch>
                  <a:fillRect l="-1667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4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𝐏𝐚𝐫𝐭𝐢𝐚𝐥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𝐅𝐫𝐚𝐜𝐭𝐢𝐨𝐧𝐬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section of the lecture </a:t>
                </a:r>
                <a:r>
                  <a:rPr lang="en-US" sz="3200" b="1" dirty="0"/>
                  <a:t>examines a procedure for decomposing </a:t>
                </a:r>
                <a:r>
                  <a:rPr lang="en-US" sz="3200" b="1" dirty="0" smtClean="0"/>
                  <a:t>a rational function into simpler rational </a:t>
                </a:r>
                <a:r>
                  <a:rPr lang="en-US" sz="3200" b="1" dirty="0"/>
                  <a:t>functions to which you can apply the basic integration formulas.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7798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0691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procedure </a:t>
                </a:r>
                <a:r>
                  <a:rPr lang="en-US" sz="3200" b="1" dirty="0"/>
                  <a:t>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𝐦𝐞𝐭𝐡𝐨𝐝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𝐩𝐚𝐫𝐭𝐢𝐚𝐥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𝐟𝐫𝐚𝐜𝐭𝐢𝐨𝐧𝐬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91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0" y="6172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r"/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4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follows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4469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200400"/>
                <a:ext cx="9144000" cy="364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d>
                            </m:den>
                          </m:f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364349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84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6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𝐑𝐞𝐩𝐞𝐚𝐭𝐞𝐝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𝐐𝐮𝐚𝐝𝐫𝐚𝐭𝐢𝐜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𝐅𝐚𝐜𝐭𝐨𝐫𝐬</m:t>
                    </m:r>
                  </m:oMath>
                </a14:m>
                <a:endParaRPr lang="en-US" sz="32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540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50764"/>
                <a:ext cx="9144000" cy="3473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Include one partial fraction for each power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 smtClean="0"/>
                  <a:t> and write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𝟖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0764"/>
                <a:ext cx="9144000" cy="3473836"/>
              </a:xfrm>
              <a:prstGeom prst="rect">
                <a:avLst/>
              </a:prstGeom>
              <a:blipFill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37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401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Multiplying by the least common denominator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yields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𝐛𝐚𝐬𝐢𝐜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𝐞𝐪𝐮𝐚𝐭𝐢𝐨𝐧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𝟖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01957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65676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Expanding the basic equation and collecting like terms produces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𝟖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𝟖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𝑩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65676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48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Now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can equate the coefficients of like terms on opposite sides of the equation</a:t>
                </a:r>
                <a:r>
                  <a:rPr lang="en-US" sz="3200" b="1" dirty="0" smtClean="0"/>
                  <a:t>: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00"/>
            <a:ext cx="9144000" cy="29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the known </a:t>
                </a:r>
                <a:r>
                  <a:rPr lang="en-US" sz="3200" b="1" dirty="0" smtClean="0"/>
                  <a:t>values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can </a:t>
                </a:r>
                <a:r>
                  <a:rPr lang="en-US" sz="3200" b="1" dirty="0" smtClean="0"/>
                  <a:t>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863876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From this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we can find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63876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09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896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Finally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you can conclude </a:t>
                </a:r>
                <a:r>
                  <a:rPr lang="en-US" sz="3200" b="1" dirty="0" smtClean="0"/>
                  <a:t>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896277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4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integrating rational expressions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keep in mind that for improper </a:t>
                </a:r>
                <a:r>
                  <a:rPr lang="en-US" sz="3200" b="1" dirty="0" smtClean="0"/>
                  <a:t>rational expressions </a:t>
                </a:r>
                <a:r>
                  <a:rPr lang="en-US" sz="3200" b="1" dirty="0"/>
                  <a:t>such </a:t>
                </a:r>
                <a:r>
                  <a:rPr lang="en-US" sz="3200" b="1" dirty="0" smtClean="0"/>
                  <a:t>as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3200" b="1" dirty="0"/>
                  <a:t>you must first divide to </a:t>
                </a:r>
                <a:r>
                  <a:rPr lang="en-US" sz="3200" b="1" dirty="0" smtClean="0"/>
                  <a:t>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42909"/>
              </a:xfrm>
              <a:prstGeom prst="rect">
                <a:avLst/>
              </a:prstGeom>
              <a:blipFill rotWithShape="0">
                <a:blip r:embed="rId2"/>
                <a:stretch>
                  <a:fillRect l="-1800" t="-1436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proper rational expression is then decomposed into its partial fractions by </a:t>
                </a:r>
                <a:r>
                  <a:rPr lang="en-US" sz="3200" b="1" dirty="0" smtClean="0"/>
                  <a:t>the usual </a:t>
                </a:r>
                <a:r>
                  <a:rPr lang="en-US" sz="3200" b="1" dirty="0"/>
                  <a:t>methods.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30469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7114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Below </a:t>
            </a:r>
            <a:r>
              <a:rPr lang="en-US" sz="3200" b="1" dirty="0"/>
              <a:t>are some guidelines for solving the basic equation that is obtained in a </a:t>
            </a:r>
            <a:r>
              <a:rPr lang="en-US" sz="3200" b="1" dirty="0" smtClean="0"/>
              <a:t>partial fraction </a:t>
            </a:r>
            <a:r>
              <a:rPr lang="en-US" sz="3200" b="1" dirty="0"/>
              <a:t>decomposition.</a:t>
            </a:r>
          </a:p>
        </p:txBody>
      </p:sp>
    </p:spTree>
    <p:extLst>
      <p:ext uri="{BB962C8B-B14F-4D97-AF65-F5344CB8AC3E}">
        <p14:creationId xmlns:p14="http://schemas.microsoft.com/office/powerpoint/2010/main" val="300261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093787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LcPeriod" startAt="2"/>
            </a:pPr>
            <a:r>
              <a:rPr lang="en-US" sz="3200" b="1" dirty="0"/>
              <a:t>For repeated linear factors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use the coefficients determined in the </a:t>
            </a:r>
            <a:r>
              <a:rPr lang="en-US" sz="3200" b="1" dirty="0" smtClean="0"/>
              <a:t>first guideline </a:t>
            </a:r>
            <a:r>
              <a:rPr lang="en-US" sz="3200" b="1" dirty="0"/>
              <a:t>to rewrite the basic equation.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Then substitute other </a:t>
                </a:r>
                <a:r>
                  <a:rPr lang="en-US" sz="3200" b="1" dirty="0" smtClean="0"/>
                  <a:t>convenient values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solve for the remaining coefficients.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𝐆𝐮𝐢𝐝𝐞𝐥𝐢𝐧𝐞𝐬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𝐒𝐨𝐥𝐯𝐢𝐧𝐠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𝐁𝐚𝐬𝐢𝐜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𝐄𝐪𝐮𝐚𝐭𝐢𝐨𝐧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𝐋𝐢𝐧𝐞𝐚𝐫</m:t>
                    </m:r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𝐅𝐚𝐜𝐭𝐨𝐫𝐬</m:t>
                    </m:r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/>
                  <a:t>Substitute the roots of the distinct linear factors in the basic equation.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20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5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𝐐𝐮𝐚𝐝𝐫𝐚𝐭𝐢𝐜</m:t>
                    </m:r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𝐅𝐚𝐜𝐭𝐨𝐫𝐬</m:t>
                    </m:r>
                  </m:oMath>
                </a14:m>
                <a:endParaRPr lang="en-US" sz="3200" b="1" dirty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Expand </a:t>
                </a:r>
                <a:r>
                  <a:rPr lang="en-US" sz="3200" b="1" dirty="0"/>
                  <a:t>the basic equation.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2000" b="-1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2"/>
                </a:pPr>
                <a:r>
                  <a:rPr lang="en-US" sz="3200" b="1" dirty="0"/>
                  <a:t>Collect terms according to powers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755591"/>
              </a:xfrm>
              <a:prstGeom prst="rect">
                <a:avLst/>
              </a:prstGeom>
              <a:blipFill>
                <a:blip r:embed="rId3"/>
                <a:stretch>
                  <a:fillRect l="-2000" b="-3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644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3"/>
                </a:pPr>
                <a:r>
                  <a:rPr lang="en-US" sz="3200" b="1" dirty="0"/>
                  <a:t>Equate the coefficients of like powers to obtain a system of linear </a:t>
                </a:r>
                <a:r>
                  <a:rPr lang="en-US" sz="3200" b="1" dirty="0" smtClean="0"/>
                  <a:t>equations involving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and so on.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4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2000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029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LcPeriod" startAt="4"/>
            </a:pPr>
            <a:r>
              <a:rPr lang="en-US" sz="3200" b="1" dirty="0"/>
              <a:t>Solve the system of linear equations.</a:t>
            </a:r>
          </a:p>
        </p:txBody>
      </p:sp>
    </p:spTree>
    <p:extLst>
      <p:ext uri="{BB962C8B-B14F-4D97-AF65-F5344CB8AC3E}">
        <p14:creationId xmlns:p14="http://schemas.microsoft.com/office/powerpoint/2010/main" val="295758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15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To see the benefit of the </a:t>
                </a:r>
                <a:r>
                  <a:rPr lang="en-US" sz="3200" b="1" dirty="0" smtClean="0"/>
                  <a:t>method of </a:t>
                </a:r>
                <a:r>
                  <a:rPr lang="en-US" sz="3200" b="1" dirty="0"/>
                  <a:t>partial fractions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consider the </a:t>
                </a:r>
                <a:r>
                  <a:rPr lang="en-US" sz="3200" b="1" dirty="0" smtClean="0"/>
                  <a:t>integral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1524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480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this integral without partial fractions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you can complete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square and </a:t>
                </a:r>
                <a:r>
                  <a:rPr lang="en-US" sz="3200" b="1" dirty="0" smtClean="0"/>
                  <a:t>use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trigonometric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substitution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)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3876675"/>
            <a:ext cx="44481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Before concluding this </a:t>
            </a:r>
            <a:r>
              <a:rPr lang="en-US" sz="3200" b="1" dirty="0" smtClean="0"/>
              <a:t>lecture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here are a few things you should remember.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First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it </a:t>
                </a:r>
                <a:r>
                  <a:rPr lang="en-US" sz="3200" b="1" dirty="0"/>
                  <a:t>is not necessary to use the partial fractions technique on all rational functions.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533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05200"/>
                <a:ext cx="9144000" cy="3019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For instance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following integral is evaluated more easily by the Log </a:t>
                </a:r>
                <a:r>
                  <a:rPr lang="en-US" sz="3200" b="1" dirty="0" smtClean="0"/>
                  <a:t>Rule: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nary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nary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5200"/>
                <a:ext cx="9144000" cy="3019288"/>
              </a:xfrm>
              <a:prstGeom prst="rect">
                <a:avLst/>
              </a:prstGeom>
              <a:blipFill>
                <a:blip r:embed="rId3"/>
                <a:stretch>
                  <a:fillRect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32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Second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the integrand is not in reduced form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reducing it may eliminate the need </a:t>
                </a:r>
                <a:r>
                  <a:rPr lang="en-US" sz="3200" b="1" dirty="0" smtClean="0"/>
                  <a:t>for partial </a:t>
                </a:r>
                <a:r>
                  <a:rPr lang="en-US" sz="3200" b="1" dirty="0"/>
                  <a:t>fractions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the following integral.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60128"/>
                <a:ext cx="9144000" cy="138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0128"/>
                <a:ext cx="9144000" cy="1388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788167"/>
                <a:ext cx="9144000" cy="138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..=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88167"/>
                <a:ext cx="9144000" cy="1384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Finally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partial fractions can be used with some quotients involving </a:t>
            </a:r>
            <a:r>
              <a:rPr lang="en-US" sz="3200" b="1" dirty="0" smtClean="0"/>
              <a:t>transcendental functions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2200"/>
                <a:ext cx="9144000" cy="3507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substitution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allows you to </a:t>
                </a:r>
                <a:r>
                  <a:rPr lang="en-US" sz="3200" b="1" dirty="0" smtClean="0"/>
                  <a:t>write</a:t>
                </a: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3507242"/>
              </a:xfrm>
              <a:prstGeom prst="rect">
                <a:avLst/>
              </a:prstGeom>
              <a:blipFill>
                <a:blip r:embed="rId2"/>
                <a:stretch>
                  <a:fillRect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2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89560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919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text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32830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3404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17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674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We then 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unc>
                        <m:func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7459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10000"/>
                <a:ext cx="9144000" cy="299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unc>
                        <m:func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func>
                        <m:func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den>
                          </m:f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2997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1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7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The last indefinite integral reduces to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csc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csc</m:t>
                                  </m:r>
                                </m:fName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7658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86000"/>
                <a:ext cx="9144000" cy="136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13695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038600"/>
                <a:ext cx="9144000" cy="136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8600"/>
                <a:ext cx="9144000" cy="1369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642090"/>
                <a:ext cx="9144000" cy="121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42090"/>
                <a:ext cx="9144000" cy="1215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36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21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215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447800"/>
                <a:ext cx="9144000" cy="1500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1500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352800"/>
                <a:ext cx="9144000" cy="3031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Now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suppose </a:t>
                </a:r>
                <a:r>
                  <a:rPr lang="en-US" sz="3200" b="1" dirty="0"/>
                  <a:t>you had observed that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𝐩𝐚𝐫𝐭𝐢𝐚𝐥</m:t>
                      </m:r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𝐟𝐫𝐚𝐜𝐭𝐢𝐨𝐧</m:t>
                      </m:r>
                      <m:r>
                        <a:rPr lang="en-US" sz="28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𝐝𝐞𝐜𝐨𝐦𝐩𝐨𝐬𝐢𝐭𝐢𝐨𝐧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2800"/>
                <a:ext cx="9144000" cy="3031343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8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2276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Then you could find the integral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as </a:t>
                </a:r>
                <a:r>
                  <a:rPr lang="en-US" sz="3200" b="1" dirty="0" smtClean="0"/>
                  <a:t>shown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7658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86000"/>
                <a:ext cx="9144000" cy="138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13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7338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883209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method is clearly preferable to trigonometric substitution.</a:t>
            </a:r>
          </a:p>
        </p:txBody>
      </p:sp>
    </p:spTree>
    <p:extLst>
      <p:ext uri="{BB962C8B-B14F-4D97-AF65-F5344CB8AC3E}">
        <p14:creationId xmlns:p14="http://schemas.microsoft.com/office/powerpoint/2010/main" val="4211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478</TotalTime>
  <Words>1321</Words>
  <Application>Microsoft Office PowerPoint</Application>
  <PresentationFormat>On-screen Show (4:3)</PresentationFormat>
  <Paragraphs>247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Cambria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98</cp:revision>
  <dcterms:created xsi:type="dcterms:W3CDTF">2006-08-16T00:00:00Z</dcterms:created>
  <dcterms:modified xsi:type="dcterms:W3CDTF">2021-04-09T06:57:52Z</dcterms:modified>
</cp:coreProperties>
</file>